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4" r:id="rId3"/>
    <p:sldId id="294" r:id="rId4"/>
    <p:sldId id="301" r:id="rId5"/>
    <p:sldId id="286" r:id="rId6"/>
    <p:sldId id="28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29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>
        <p:scale>
          <a:sx n="90" d="100"/>
          <a:sy n="90" d="100"/>
        </p:scale>
        <p:origin x="-606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46CEF-A1C4-4D3B-8669-C3220993E6E0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A9A00-D8E8-4D2B-B463-C82EA0FE8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01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3CC5E-F698-AA42-8814-2761A7B36CD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3CC5E-F698-AA42-8814-2761A7B36CD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3CC5E-F698-AA42-8814-2761A7B36CD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3CC5E-F698-AA42-8814-2761A7B36CD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3CC5E-F698-AA42-8814-2761A7B36CD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3CC5E-F698-AA42-8814-2761A7B36CD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3CC5E-F698-AA42-8814-2761A7B36CD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3CC5E-F698-AA42-8814-2761A7B36CD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3CC5E-F698-AA42-8814-2761A7B36CD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3CC5E-F698-AA42-8814-2761A7B36CD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3CC5E-F698-AA42-8814-2761A7B36CD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3CC5E-F698-AA42-8814-2761A7B36CD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3CC5E-F698-AA42-8814-2761A7B36CD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3CC5E-F698-AA42-8814-2761A7B36CD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CF69-A650-4BC4-959E-0C916166D9EE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891E-660D-4A00-B66C-2BCB25B24B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CF69-A650-4BC4-959E-0C916166D9EE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891E-660D-4A00-B66C-2BCB25B24B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CF69-A650-4BC4-959E-0C916166D9EE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891E-660D-4A00-B66C-2BCB25B24B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CF69-A650-4BC4-959E-0C916166D9EE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891E-660D-4A00-B66C-2BCB25B24B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CF69-A650-4BC4-959E-0C916166D9EE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891E-660D-4A00-B66C-2BCB25B24B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CF69-A650-4BC4-959E-0C916166D9EE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891E-660D-4A00-B66C-2BCB25B24BC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CF69-A650-4BC4-959E-0C916166D9EE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891E-660D-4A00-B66C-2BCB25B24B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CF69-A650-4BC4-959E-0C916166D9EE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891E-660D-4A00-B66C-2BCB25B24B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CF69-A650-4BC4-959E-0C916166D9EE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891E-660D-4A00-B66C-2BCB25B24B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CF69-A650-4BC4-959E-0C916166D9EE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4B891E-660D-4A00-B66C-2BCB25B24B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CF69-A650-4BC4-959E-0C916166D9EE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891E-660D-4A00-B66C-2BCB25B24B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2ACCF69-A650-4BC4-959E-0C916166D9EE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A4B891E-660D-4A00-B66C-2BCB25B24B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WiSFwZJXw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JG698U2Mvo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CRITICAL VOTER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JONATHAN HABER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14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Inductive logic</a:t>
            </a:r>
          </a:p>
        </p:txBody>
      </p:sp>
      <p:sp>
        <p:nvSpPr>
          <p:cNvPr id="3" name="Oval Callout 2"/>
          <p:cNvSpPr/>
          <p:nvPr/>
        </p:nvSpPr>
        <p:spPr>
          <a:xfrm>
            <a:off x="381000" y="1691640"/>
            <a:ext cx="3505200" cy="2209800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 you think Eric is voting for Trump?</a:t>
            </a:r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4572000" y="1691640"/>
            <a:ext cx="4191000" cy="2209800"/>
          </a:xfrm>
          <a:prstGeom prst="wedgeEllipseCallout">
            <a:avLst>
              <a:gd name="adj1" fmla="val 31993"/>
              <a:gd name="adj2" fmla="val 61465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Well he’s been wearing a Trump hat since February, has a Trump bumper sticker on his car, and has voted Republican all his life.  So I’m guessing yes.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57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Inductive argument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81201"/>
            <a:ext cx="8458200" cy="1219200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 smtClean="0"/>
              <a:t>Premise 1</a:t>
            </a:r>
            <a:r>
              <a:rPr lang="en-US" sz="2000" dirty="0"/>
              <a:t>: Eric has always voted for Republicans in Presidential </a:t>
            </a:r>
            <a:r>
              <a:rPr lang="en-US" sz="2000" dirty="0" smtClean="0"/>
              <a:t>elections. 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 smtClean="0"/>
              <a:t>Premise 2</a:t>
            </a:r>
            <a:r>
              <a:rPr lang="en-US" sz="2000" dirty="0"/>
              <a:t>: Eric has been wearing a Trump hat since February.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/>
              <a:t>Premise 3</a:t>
            </a:r>
            <a:r>
              <a:rPr lang="en-US" sz="2000" dirty="0"/>
              <a:t>: Eric </a:t>
            </a:r>
            <a:r>
              <a:rPr lang="en-US" sz="2000" dirty="0" smtClean="0"/>
              <a:t>has a Trump bumper sticker on his car.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 smtClean="0"/>
              <a:t>Conclusion</a:t>
            </a:r>
            <a:r>
              <a:rPr lang="en-US" sz="2000" dirty="0" smtClean="0"/>
              <a:t>: Therefore, Eric is voting for Trump.</a:t>
            </a:r>
          </a:p>
        </p:txBody>
      </p:sp>
    </p:spTree>
    <p:extLst>
      <p:ext uri="{BB962C8B-B14F-4D97-AF65-F5344CB8AC3E}">
        <p14:creationId xmlns:p14="http://schemas.microsoft.com/office/powerpoint/2010/main" val="414544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Argumentation and Persuasion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47800" y="1931670"/>
            <a:ext cx="3048000" cy="1219200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 smtClean="0"/>
              <a:t>Logos</a:t>
            </a:r>
            <a:endParaRPr lang="en-US" sz="2000" dirty="0" smtClean="0"/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 smtClean="0"/>
              <a:t>Pathos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 smtClean="0"/>
              <a:t>Ethos</a:t>
            </a:r>
            <a:endParaRPr lang="en-US" sz="2000" dirty="0" smtClean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267200" y="1931670"/>
            <a:ext cx="35814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 smtClean="0"/>
              <a:t>Forensic Arguments</a:t>
            </a:r>
            <a:endParaRPr lang="en-US" sz="2000" dirty="0" smtClean="0"/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 smtClean="0"/>
              <a:t>Demonstrative Arguments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 smtClean="0"/>
              <a:t>Deliberative Arguments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14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Exercise – negative ads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2960" y="1752599"/>
            <a:ext cx="7520940" cy="2895601"/>
          </a:xfrm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www.youtube.com/watch?v=sWiSFwZJXwE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33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bias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2960" y="1752599"/>
            <a:ext cx="7520940" cy="2895601"/>
          </a:xfrm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www.youtube.com/watch?v=vJG698U2Mvo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85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bias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100628"/>
            <a:ext cx="3848100" cy="357984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Examples of biases: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Anchoring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Framing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Bandwagon Effect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Halo Effect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Confirmation Bias</a:t>
            </a:r>
            <a:endParaRPr lang="en-US" sz="2000" b="0" dirty="0"/>
          </a:p>
        </p:txBody>
      </p:sp>
      <p:pic>
        <p:nvPicPr>
          <p:cNvPr id="1026" name="Picture 2" descr="http://2.bp.blogspot.com/-f7SFFKhuXn0/UflzrpGguSI/AAAAAAAAAG0/0X-W0YZp7rw/s1600/Thinking+Fast+and+Slo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95400"/>
            <a:ext cx="2495550" cy="375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01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3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ea typeface="ＭＳ Ｐゴシック" pitchFamily="-65" charset="-128"/>
                <a:cs typeface="Calibri" pitchFamily="34" charset="0"/>
              </a:rPr>
              <a:t>Jonathan</a:t>
            </a:r>
            <a:r>
              <a:rPr lang="en-US" sz="3000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 </a:t>
            </a:r>
            <a:r>
              <a:rPr lang="en-US" dirty="0" smtClean="0">
                <a:latin typeface="Calibri" pitchFamily="34" charset="0"/>
                <a:ea typeface="ＭＳ Ｐゴシック" pitchFamily="-65" charset="-128"/>
                <a:cs typeface="Calibri" pitchFamily="34" charset="0"/>
              </a:rPr>
              <a:t>Haber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3763963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dirty="0"/>
              <a:t>Curriculum Developer and Author – </a:t>
            </a:r>
            <a:r>
              <a:rPr lang="en-US" i="1" dirty="0"/>
              <a:t>Critical Voter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dirty="0" smtClean="0"/>
              <a:t>Curriculum Developer, Woodrow Wilson Academy at MIT</a:t>
            </a:r>
            <a:endParaRPr lang="en-US" i="1" dirty="0" smtClean="0"/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dirty="0"/>
              <a:t>Chief Learner – Degree of Freedom One Year BA Project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dirty="0"/>
              <a:t>Author of </a:t>
            </a:r>
            <a:r>
              <a:rPr lang="en-US" i="1" dirty="0"/>
              <a:t>MOOCS: The Essential Guide </a:t>
            </a:r>
            <a:r>
              <a:rPr lang="en-US" dirty="0"/>
              <a:t>(MIT Press)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dirty="0" smtClean="0"/>
              <a:t>Inaugural HarvardX Visiting Fellow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dirty="0" smtClean="0"/>
              <a:t>Founder and CEO of </a:t>
            </a:r>
            <a:r>
              <a:rPr lang="en-US" dirty="0" err="1" smtClean="0"/>
              <a:t>SkillCheck</a:t>
            </a:r>
            <a:r>
              <a:rPr lang="en-US" dirty="0" smtClean="0"/>
              <a:t>, Inc. and creator of the Internet and Computing Core Certification (IC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dirty="0" smtClean="0"/>
              <a:t>Co-author of </a:t>
            </a:r>
            <a:r>
              <a:rPr lang="en-US" i="1" dirty="0" smtClean="0"/>
              <a:t>National Educational Technology Standards (NETS*S): Resources for Assessment </a:t>
            </a:r>
            <a:r>
              <a:rPr lang="en-US" dirty="0" smtClean="0"/>
              <a:t>published by the International Society for Technology in Education (ISTE)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182" y="4495800"/>
            <a:ext cx="61626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5909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CRITICAL </a:t>
            </a:r>
            <a:r>
              <a:rPr lang="en-US" sz="3000" b="1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VOTER (</a:t>
            </a:r>
            <a:r>
              <a:rPr lang="en-US" sz="3000" b="1" cap="none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www.criticalvoter.com</a:t>
            </a:r>
            <a:r>
              <a:rPr lang="en-US" sz="3000" b="1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)</a:t>
            </a:r>
            <a:endParaRPr lang="en-US" sz="3000" b="1" dirty="0" smtClean="0">
              <a:solidFill>
                <a:srgbClr val="226897"/>
              </a:solidFill>
              <a:latin typeface="HelveticaNeue MediumExt"/>
              <a:ea typeface="ＭＳ Ｐゴシック" pitchFamily="-65" charset="-128"/>
              <a:cs typeface="HelveticaNeue MediumEx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1592579"/>
            <a:ext cx="2844800" cy="426720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600200"/>
            <a:ext cx="3857355" cy="4267199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976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Practical critical thinking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763963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dirty="0" smtClean="0"/>
              <a:t>Logic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dirty="0" smtClean="0"/>
              <a:t>Argumentation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dirty="0" smtClean="0"/>
              <a:t>Rhetoric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dirty="0" smtClean="0"/>
              <a:t>Media and Information Literacy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dirty="0" smtClean="0"/>
              <a:t>Cognitive Science</a:t>
            </a:r>
          </a:p>
          <a:p>
            <a:pPr marL="0" lvl="1" indent="0">
              <a:spcBef>
                <a:spcPts val="600"/>
              </a:spcBef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353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LOGIC</a:t>
            </a:r>
          </a:p>
        </p:txBody>
      </p:sp>
      <p:sp>
        <p:nvSpPr>
          <p:cNvPr id="3" name="Oval Callout 2"/>
          <p:cNvSpPr/>
          <p:nvPr/>
        </p:nvSpPr>
        <p:spPr>
          <a:xfrm>
            <a:off x="609600" y="1676400"/>
            <a:ext cx="3505200" cy="2209800"/>
          </a:xfrm>
          <a:prstGeom prst="wedgeEllipseCallou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I’ll never vote for a Republican, because they’re all a bunch of warmongers!</a:t>
            </a:r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4953000" y="1691640"/>
            <a:ext cx="3505200" cy="2209800"/>
          </a:xfrm>
          <a:prstGeom prst="wedgeEllipseCallout">
            <a:avLst>
              <a:gd name="adj1" fmla="val 31993"/>
              <a:gd name="adj2" fmla="val 6146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Oh yeah!  Well Democrats are all soft on defense!  Which is why I’m not voting for Hillary Clinton!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74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Deductive argument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1219200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 smtClean="0"/>
              <a:t>Premise 1</a:t>
            </a:r>
            <a:r>
              <a:rPr lang="en-US" sz="2000" dirty="0"/>
              <a:t>: All Republicans are </a:t>
            </a:r>
            <a:r>
              <a:rPr lang="en-US" sz="2000" dirty="0" smtClean="0"/>
              <a:t>warmongers.</a:t>
            </a:r>
            <a:endParaRPr lang="en-US" sz="2000" dirty="0"/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/>
              <a:t>Premise 2</a:t>
            </a:r>
            <a:r>
              <a:rPr lang="en-US" sz="2000" dirty="0"/>
              <a:t>: All </a:t>
            </a:r>
            <a:r>
              <a:rPr lang="en-US" sz="2000" dirty="0" smtClean="0"/>
              <a:t>warmongers are not people I would vote for.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 smtClean="0"/>
              <a:t>Conclusion</a:t>
            </a:r>
            <a:r>
              <a:rPr lang="en-US" sz="2000" dirty="0" smtClean="0"/>
              <a:t>: Therefore, all Republicans are not people I would vote for.</a:t>
            </a:r>
          </a:p>
        </p:txBody>
      </p:sp>
    </p:spTree>
    <p:extLst>
      <p:ext uri="{BB962C8B-B14F-4D97-AF65-F5344CB8AC3E}">
        <p14:creationId xmlns:p14="http://schemas.microsoft.com/office/powerpoint/2010/main" val="236577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Venn Diagram</a:t>
            </a:r>
          </a:p>
        </p:txBody>
      </p:sp>
      <p:sp>
        <p:nvSpPr>
          <p:cNvPr id="6" name="Oval 5"/>
          <p:cNvSpPr/>
          <p:nvPr/>
        </p:nvSpPr>
        <p:spPr>
          <a:xfrm>
            <a:off x="762000" y="1630680"/>
            <a:ext cx="3393621" cy="3429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Warmongers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953000" y="1703070"/>
            <a:ext cx="3570514" cy="33324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People I would vote for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468210" y="2937510"/>
            <a:ext cx="1981200" cy="1828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Republicans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03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Test for quality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1219200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/>
              <a:t>Premise 1</a:t>
            </a:r>
            <a:r>
              <a:rPr lang="en-US" sz="2000" dirty="0"/>
              <a:t>: All Republicans are warmongers.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/>
              <a:t>Premise 2</a:t>
            </a:r>
            <a:r>
              <a:rPr lang="en-US" sz="2000" dirty="0"/>
              <a:t>: All warmongers are not people I would vote for.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/>
              <a:t>Conclusion</a:t>
            </a:r>
            <a:r>
              <a:rPr lang="en-US" sz="2000" dirty="0"/>
              <a:t>: Therefore, all Republicans are not people I would vote for.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34990" y="3822412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√ Valid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1180" y="4410877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X Unsound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394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226897"/>
                </a:solidFill>
                <a:latin typeface="HelveticaNeue MediumExt"/>
                <a:ea typeface="ＭＳ Ｐゴシック" pitchFamily="-65" charset="-128"/>
                <a:cs typeface="HelveticaNeue MediumExt"/>
              </a:rPr>
              <a:t>Example 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1219200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 smtClean="0"/>
              <a:t>Premise 1</a:t>
            </a:r>
            <a:r>
              <a:rPr lang="en-US" sz="2000" dirty="0"/>
              <a:t>: I would never vote for someone soft on </a:t>
            </a:r>
            <a:r>
              <a:rPr lang="en-US" sz="2000" dirty="0" smtClean="0"/>
              <a:t>defense. 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 smtClean="0"/>
              <a:t>Premise </a:t>
            </a:r>
            <a:r>
              <a:rPr lang="en-US" sz="2000" b="1" dirty="0"/>
              <a:t>2</a:t>
            </a:r>
            <a:r>
              <a:rPr lang="en-US" sz="2000" dirty="0"/>
              <a:t>: All Democrats are soft on defense</a:t>
            </a:r>
            <a:r>
              <a:rPr lang="en-US" sz="2000" dirty="0" smtClean="0"/>
              <a:t>.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 smtClean="0"/>
              <a:t>Premise 3</a:t>
            </a:r>
            <a:r>
              <a:rPr lang="en-US" sz="2000" dirty="0" smtClean="0"/>
              <a:t>: Hillary Clinton is a Democrat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en-US" sz="2000" b="1" dirty="0" smtClean="0"/>
              <a:t>Conclusion</a:t>
            </a:r>
            <a:r>
              <a:rPr lang="en-US" sz="2000" dirty="0" smtClean="0"/>
              <a:t>: Therefore, I will not vote for Hillary Clinton.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34990" y="3822412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√ Valid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1180" y="4410877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X Unsound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23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15540</TotalTime>
  <Words>426</Words>
  <Application>Microsoft Office PowerPoint</Application>
  <PresentationFormat>On-screen Show (4:3)</PresentationFormat>
  <Paragraphs>86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Angles</vt:lpstr>
      <vt:lpstr>CRITICAL VOTER</vt:lpstr>
      <vt:lpstr>Jonathan Haber</vt:lpstr>
      <vt:lpstr>CRITICAL VOTER (www.criticalvoter.com)</vt:lpstr>
      <vt:lpstr>Practical critical thinking</vt:lpstr>
      <vt:lpstr>LOGIC</vt:lpstr>
      <vt:lpstr>Deductive argument</vt:lpstr>
      <vt:lpstr>Venn Diagram</vt:lpstr>
      <vt:lpstr>Test for quality</vt:lpstr>
      <vt:lpstr>Example 2</vt:lpstr>
      <vt:lpstr>Inductive logic</vt:lpstr>
      <vt:lpstr>Inductive argument</vt:lpstr>
      <vt:lpstr>Argumentation and Persuasion</vt:lpstr>
      <vt:lpstr>Exercise – negative ads</vt:lpstr>
      <vt:lpstr>bias</vt:lpstr>
      <vt:lpstr>bias</vt:lpstr>
      <vt:lpstr>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Putting learning to work</dc:title>
  <dc:creator>Jon</dc:creator>
  <cp:lastModifiedBy>Jonathan Haber</cp:lastModifiedBy>
  <cp:revision>38</cp:revision>
  <dcterms:created xsi:type="dcterms:W3CDTF">2014-09-15T14:54:50Z</dcterms:created>
  <dcterms:modified xsi:type="dcterms:W3CDTF">2016-11-19T14:48:13Z</dcterms:modified>
</cp:coreProperties>
</file>